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-1---3522a271-fdd7-4853-860d-9bcaa7adc0f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  <a:solidFill>
            <a:srgbClr val="121628">
              <a:alpha val="3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1463040"/>
            <a:ext cx="75895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创新力的真相</a:t>
            </a:r>
          </a:p>
        </p:txBody>
      </p:sp>
      <p:sp>
        <p:nvSpPr>
          <p:cNvPr id="5" name="Rectangle 4"/>
          <p:cNvSpPr/>
          <p:nvPr/>
        </p:nvSpPr>
        <p:spPr>
          <a:xfrm>
            <a:off x="3931920" y="2743200"/>
            <a:ext cx="429768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017520"/>
            <a:ext cx="75895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40000"/>
              </a:lnSpc>
            </a:pPr>
            <a:r>
              <a:t>从认知科学角度，一层一层拆解</a:t>
            </a:r>
            <a:br/>
            <a:r>
              <a:t>普通人的创新力从哪里来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0" y="566928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立大志 · 给高收入高净值家庭的教育洞察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-1---0b4642db-426b-4f02-abb3-71215b15ad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1520" y="118872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上篇回顾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9164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✦ 非天生 — 创新力不是天才的专利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✦ 非胡思乱想 — 有想象力 ≠ 有创新力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✦ 非上课训练 — 思维课教不出创新力</a:t>
            </a:r>
          </a:p>
        </p:txBody>
      </p:sp>
      <p:sp>
        <p:nvSpPr>
          <p:cNvPr id="5" name="Rectangle 4"/>
          <p:cNvSpPr/>
          <p:nvPr/>
        </p:nvSpPr>
        <p:spPr>
          <a:xfrm>
            <a:off x="5760720" y="1188720"/>
            <a:ext cx="25603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217920" y="118872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本篇核心命题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0" y="1828800"/>
            <a:ext cx="5029200" cy="2560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50000"/>
              </a:lnSpc>
            </a:pPr>
            <a:r>
              <a:t>普通人的创新力，</a:t>
            </a:r>
            <a:br/>
            <a:r>
              <a:t>来自在一个方向上</a:t>
            </a:r>
            <a:br/>
            <a:r>
              <a:t>长期刻意进步后的</a:t>
            </a:r>
            <a:br/>
            <a:r>
              <a:t>自然溢出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4480560"/>
            <a:ext cx="10515600" cy="17373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4480560"/>
            <a:ext cx="36576" cy="173736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88720" y="4572000"/>
            <a:ext cx="960120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所有伟大的创新，都始于在同一个问题上比所有人都想得更深。本篇一层层拆解这个过程。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-1---6924db26-fdd6-4804-aa00-8fac749e97e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82880"/>
            <a:ext cx="10515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创新力是提出高质量问题的能力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22960"/>
            <a:ext cx="10515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"所有的创新都始于一个别人没问过的问题"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0" y="1554480"/>
            <a:ext cx="25603" cy="29260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1554480"/>
            <a:ext cx="1828800" cy="32004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解答能力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45720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解决已知问题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课本有答案、老师有方法、考试有标准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55448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提问能力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45720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解决未知问题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没有现成答案，需要自己去问对问题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4114800"/>
            <a:ext cx="10515600" cy="21031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31520" y="4114800"/>
            <a:ext cx="36576" cy="210312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4206240"/>
            <a:ext cx="9601200" cy="1920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爱因斯坦追光 → 相对论  |  乔布斯追问 → iPhone</a:t>
            </a:r>
            <a:br/>
            <a:r>
              <a:t>他们都做了一件事：在别人觉得"理所当然"的地方，问了一个没人问过的问题。</a:t>
            </a:r>
            <a:br/>
            <a:r>
              <a:t>未知才是创新的疆域。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-1---51b61f49-36c2-4db7-83dc-0fd1e3f0b35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37160"/>
            <a:ext cx="105156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400" b="1">
                <a:solidFill>
                  <a:srgbClr val="1E293B"/>
                </a:solidFill>
                <a:latin typeface="Noto Serif CJK SC"/>
              </a:defRPr>
              <a:lnSpc>
                <a:spcPct val="130000"/>
              </a:lnSpc>
            </a:pPr>
            <a:r>
              <a:t>为什么高质量的问题</a:t>
            </a:r>
            <a:br/>
            <a:r>
              <a:t>只能来自同一个方向上的刻意进步？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1280160"/>
            <a:ext cx="25603" cy="29260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280160"/>
            <a:ext cx="2194560" cy="32004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门外汉的问题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82880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每个方向都只接触皮毛</a:t>
            </a:r>
          </a:p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问出的问题都是浅层的</a:t>
            </a:r>
          </a:p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"这个怎么做？"——别人一分钟就能回答</a:t>
            </a:r>
          </a:p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</a:p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问不出深度 → 只能浮于表面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280160"/>
            <a:ext cx="2560320" cy="32004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深耕十年的问题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82880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在一个方向上积累了足够深度</a:t>
            </a:r>
          </a:p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才能问出别人从未想过的问题</a:t>
            </a:r>
          </a:p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"为什么一定是这样？"</a:t>
            </a:r>
          </a:p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</a:p>
          <a:p>
            <a:pPr>
              <a:defRPr sz="20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深度到了 → 好问题自然浮现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840480"/>
            <a:ext cx="10515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"创新的本质就是在够深的地方问出够准的问题"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7548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Noto Sans CJK SC"/>
              </a:defRPr>
              <a:lnSpc>
                <a:spcPct val="160000"/>
              </a:lnSpc>
            </a:pPr>
            <a:r>
              <a:t>※ 天才的灵光乍现，不适合普通人。我们走"深度→问题→创新"这条路。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5394960"/>
            <a:ext cx="105156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394960"/>
            <a:ext cx="36576" cy="8229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5486400"/>
            <a:ext cx="96012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普通人拥有创新力的唯一路径：选定方向 → 长期刻意进步 → 直到"问出别人问不出的问题"。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-1---d2d16f67-a4b4-41ec-abdf-d024b4a0ed2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82880"/>
            <a:ext cx="10515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刻意进步和重复劳动的区别是什么？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1188720"/>
            <a:ext cx="25603" cy="329184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18872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重复劳动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45920"/>
            <a:ext cx="47548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复读模式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每天做同样的事，十年如一日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量在增加，质在原地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828800" y="3291840"/>
            <a:ext cx="2286000" cy="201168"/>
          </a:xfrm>
          <a:prstGeom prst="right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828800" y="3611880"/>
            <a:ext cx="2286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↔ 水平线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18872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刻意进步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1645920"/>
            <a:ext cx="47548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迭代模式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每天比昨天好 1%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量在累积，质在跃升</a:t>
            </a:r>
          </a:p>
        </p:txBody>
      </p:sp>
      <p:sp>
        <p:nvSpPr>
          <p:cNvPr id="11" name="Up Arrow 10"/>
          <p:cNvSpPr/>
          <p:nvPr/>
        </p:nvSpPr>
        <p:spPr>
          <a:xfrm>
            <a:off x="8046720" y="3017520"/>
            <a:ext cx="274320" cy="73152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61188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13795B"/>
                </a:solidFill>
                <a:latin typeface="Noto Sans CJK SC"/>
              </a:defRPr>
              <a:lnSpc>
                <a:spcPct val="160000"/>
              </a:lnSpc>
            </a:pPr>
            <a:r>
              <a:t>↑ 向上突破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114800"/>
            <a:ext cx="10515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"持续进步不是量的累积，是质的迭代"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5120640"/>
            <a:ext cx="10515600" cy="100584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31520" y="5120640"/>
            <a:ext cx="36576" cy="10058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188720" y="5212080"/>
            <a:ext cx="96012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每天进步1%，一年后是37.8倍。这不是数字游戏——是"迭代"和"复读"的本质区别。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-1---e70f66e5-95d3-48b6-aeb9-6e1dc68fb19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37160"/>
            <a:ext cx="10515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4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同一个方向上持续刻意进步的前提是什么？—— 志向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1097280"/>
            <a:ext cx="9144000" cy="16459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645920" y="1234440"/>
            <a:ext cx="1371600" cy="32004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无志向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1691640"/>
            <a:ext cx="84124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遇到瓶颈 → 换方向 → 又遇瓶颈 → 再换方向 → 每个方向都浅尝辄止</a:t>
            </a:r>
          </a:p>
        </p:txBody>
      </p:sp>
      <p:sp>
        <p:nvSpPr>
          <p:cNvPr id="7" name="Right Arrow 6"/>
          <p:cNvSpPr/>
          <p:nvPr/>
        </p:nvSpPr>
        <p:spPr>
          <a:xfrm>
            <a:off x="6583680" y="2560320"/>
            <a:ext cx="13716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ight Arrow 7"/>
          <p:cNvSpPr/>
          <p:nvPr/>
        </p:nvSpPr>
        <p:spPr>
          <a:xfrm>
            <a:off x="7315200" y="2194560"/>
            <a:ext cx="13716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ight Arrow 8"/>
          <p:cNvSpPr/>
          <p:nvPr/>
        </p:nvSpPr>
        <p:spPr>
          <a:xfrm>
            <a:off x="8046720" y="2560320"/>
            <a:ext cx="13716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371600" y="3108960"/>
            <a:ext cx="9144000" cy="16459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371600" y="3108960"/>
            <a:ext cx="54864" cy="1645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645920" y="3246120"/>
            <a:ext cx="1371600" cy="32004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有志向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45920" y="3703320"/>
            <a:ext cx="84124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卡住了 → 深挖 → 突破 → 再卡住 → 再深挖 → 再突破 → 持续向上</a:t>
            </a:r>
          </a:p>
        </p:txBody>
      </p:sp>
      <p:sp>
        <p:nvSpPr>
          <p:cNvPr id="14" name="Up Arrow 13"/>
          <p:cNvSpPr/>
          <p:nvPr/>
        </p:nvSpPr>
        <p:spPr>
          <a:xfrm>
            <a:off x="6583680" y="3657600"/>
            <a:ext cx="201168" cy="41148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Up Arrow 14"/>
          <p:cNvSpPr/>
          <p:nvPr/>
        </p:nvSpPr>
        <p:spPr>
          <a:xfrm>
            <a:off x="7680960" y="3657600"/>
            <a:ext cx="201168" cy="41148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Up Arrow 15"/>
          <p:cNvSpPr/>
          <p:nvPr/>
        </p:nvSpPr>
        <p:spPr>
          <a:xfrm>
            <a:off x="8778240" y="3657600"/>
            <a:ext cx="201168" cy="41148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5029200"/>
            <a:ext cx="10515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"志向是让你卡住了也不放弃的东西"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-1---39617b1a-6bb8-4b6f-b303-b77913262bc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82880"/>
            <a:ext cx="10515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创新力的认知链条</a:t>
            </a:r>
          </a:p>
        </p:txBody>
      </p:sp>
      <p:sp>
        <p:nvSpPr>
          <p:cNvPr id="4" name="Oval 3"/>
          <p:cNvSpPr/>
          <p:nvPr/>
        </p:nvSpPr>
        <p:spPr>
          <a:xfrm>
            <a:off x="1363827" y="1554480"/>
            <a:ext cx="1417320" cy="141732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t>提问</a:t>
            </a:r>
            <a:br/>
            <a:r>
              <a:t>能力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826867" y="2180844"/>
            <a:ext cx="521208" cy="164592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3375507" y="1554480"/>
            <a:ext cx="1417320" cy="1417320"/>
          </a:xfrm>
          <a:prstGeom prst="ellipse">
            <a:avLst/>
          </a:prstGeom>
          <a:solidFill>
            <a:srgbClr val="256F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t>高质量</a:t>
            </a:r>
            <a:br/>
            <a:r>
              <a:t>提问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838547" y="2180844"/>
            <a:ext cx="521208" cy="164592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5387187" y="1554480"/>
            <a:ext cx="1417320" cy="1417320"/>
          </a:xfrm>
          <a:prstGeom prst="ellipse">
            <a:avLst/>
          </a:prstGeom>
          <a:solidFill>
            <a:srgbClr val="178A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t>同一方向</a:t>
            </a:r>
            <a:br/>
            <a:r>
              <a:t>刻意进步</a:t>
            </a:r>
          </a:p>
        </p:txBody>
      </p:sp>
      <p:sp>
        <p:nvSpPr>
          <p:cNvPr id="9" name="Right Arrow 8"/>
          <p:cNvSpPr/>
          <p:nvPr/>
        </p:nvSpPr>
        <p:spPr>
          <a:xfrm>
            <a:off x="6850227" y="2180844"/>
            <a:ext cx="521208" cy="164592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7398867" y="1554480"/>
            <a:ext cx="1417320" cy="1417320"/>
          </a:xfrm>
          <a:prstGeom prst="ellipse">
            <a:avLst/>
          </a:prstGeom>
          <a:solidFill>
            <a:srgbClr val="9B6C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t>志向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8861907" y="2180844"/>
            <a:ext cx="521208" cy="164592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9410547" y="1554480"/>
            <a:ext cx="1417320" cy="1417320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t>创新力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657600"/>
            <a:ext cx="10515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"创新力正是在卡住→深挖→突破→再卡住的循环中长出来的"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846320"/>
            <a:ext cx="10515600" cy="11887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31520" y="4846320"/>
            <a:ext cx="36576" cy="1188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188720" y="4937760"/>
            <a:ext cx="96012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创新力不是终点，是过程。</a:t>
            </a:r>
            <a:br/>
            <a:r>
              <a:t>每一个卡住的地方，都是创新力的起跑线。关键是：你有没有一个不让你放弃的志向？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-1---7a7b6592-72d9-4321-9209-df920835d55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  <a:solidFill>
            <a:srgbClr val="121628">
              <a:alpha val="4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10515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下篇预告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1440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Noto Serif CJK SC"/>
              </a:defRPr>
              <a:lnSpc>
                <a:spcPct val="140000"/>
              </a:lnSpc>
            </a:pPr>
            <a:r>
              <a:t>有志向 vs 无志向的孩子</a:t>
            </a:r>
            <a:br/>
            <a:r>
              <a:t>创新力差别有多大？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3566160"/>
            <a:ext cx="54864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144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40000"/>
              </a:lnSpc>
            </a:pPr>
            <a:r>
              <a:t>"自己挖出答案"</a:t>
            </a:r>
            <a:br/>
            <a:r>
              <a:t>vs</a:t>
            </a:r>
            <a:br/>
            <a:r>
              <a:t>"永远等别人给答案"的差别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5303520"/>
            <a:ext cx="429768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5778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敬请期待 · 立大志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